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72" r:id="rId4"/>
    <p:sldId id="267" r:id="rId5"/>
    <p:sldId id="266" r:id="rId6"/>
    <p:sldId id="268" r:id="rId7"/>
    <p:sldId id="273" r:id="rId8"/>
    <p:sldId id="274" r:id="rId9"/>
    <p:sldId id="275" r:id="rId10"/>
    <p:sldId id="276" r:id="rId11"/>
    <p:sldId id="280" r:id="rId12"/>
    <p:sldId id="277" r:id="rId13"/>
    <p:sldId id="278" r:id="rId14"/>
    <p:sldId id="279" r:id="rId15"/>
    <p:sldId id="281" r:id="rId16"/>
    <p:sldId id="282" r:id="rId17"/>
    <p:sldId id="283" r:id="rId18"/>
    <p:sldId id="286" r:id="rId19"/>
    <p:sldId id="287" r:id="rId20"/>
    <p:sldId id="269" r:id="rId21"/>
    <p:sldId id="271" r:id="rId22"/>
    <p:sldId id="265" r:id="rId2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Светлана Бердюкова" initials="СБ" lastIdx="1" clrIdx="0">
    <p:extLst>
      <p:ext uri="{19B8F6BF-5375-455C-9EA6-DF929625EA0E}">
        <p15:presenceInfo xmlns:p15="http://schemas.microsoft.com/office/powerpoint/2012/main" userId="5e35d8d19a5b661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3333"/>
    <a:srgbClr val="505364"/>
    <a:srgbClr val="3032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426" autoAdjust="0"/>
    <p:restoredTop sz="94660"/>
  </p:normalViewPr>
  <p:slideViewPr>
    <p:cSldViewPr snapToGrid="0">
      <p:cViewPr varScale="1">
        <p:scale>
          <a:sx n="72" d="100"/>
          <a:sy n="72" d="100"/>
        </p:scale>
        <p:origin x="558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BDD0F06-541C-41F7-8578-31422029C6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B2CF1164-1576-4EFC-A902-4E6A250924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44DD705-DC45-412D-9BA6-C376C61C7D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8EB85-953D-4042-8317-7722F4EE23D6}" type="datetimeFigureOut">
              <a:rPr lang="ru-RU" smtClean="0"/>
              <a:t>13.10.2024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8B974C1-BD84-4D91-A99A-DF1A379FF9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2C538C4-CD92-4692-995D-6BA2429B4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9126F-C990-4C70-A512-089F7FB09F6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970697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185454-76C3-449C-801D-674F6D9B18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8EEEFD75-C140-4F4B-84F7-26BDB6B0CE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00B3239-B007-4FC3-92D5-4FE4CE8FA3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8EB85-953D-4042-8317-7722F4EE23D6}" type="datetimeFigureOut">
              <a:rPr lang="ru-RU" smtClean="0"/>
              <a:t>13.10.2024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A400F1A-D755-4511-A28E-DC6F7605C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CD7F0CA-FCDC-4E97-8DA6-8D070221C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9126F-C990-4C70-A512-089F7FB09F6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810908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0D143CA4-091E-47F7-8006-B53C7BDFE4D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CB7C60DF-BC10-4BB3-9024-C4476DFC27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BC292DE-25AA-4B41-8A54-9E3DB78C9C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8EB85-953D-4042-8317-7722F4EE23D6}" type="datetimeFigureOut">
              <a:rPr lang="ru-RU" smtClean="0"/>
              <a:t>13.10.2024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36BFA07-0397-4668-A8A3-3AA9804E4E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CE515E6-7051-4444-BB4B-FF6ABDAEF3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9126F-C990-4C70-A512-089F7FB09F6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307024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0F4F081-1525-48D1-9D37-B7F82B87F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7C4121-1692-4598-9A17-7C593F0D86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CB3D50F-3206-4E0C-B548-3D640E3701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8EB85-953D-4042-8317-7722F4EE23D6}" type="datetimeFigureOut">
              <a:rPr lang="ru-RU" smtClean="0"/>
              <a:t>13.10.2024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D192634-91FC-4D92-83D5-07357273B6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AF759EB-4098-4E3A-A1F3-80EBB5461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9126F-C990-4C70-A512-089F7FB09F6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052567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61927BB-BE97-4DB6-B6F3-F77056EC7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474C336-85EC-45B8-ADD4-9463E1B91E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12E8207-8E7E-4736-8BC4-36753DDB4A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8EB85-953D-4042-8317-7722F4EE23D6}" type="datetimeFigureOut">
              <a:rPr lang="ru-RU" smtClean="0"/>
              <a:t>13.10.2024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4684193-76C8-43AF-8D96-1215AE681B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D206683-AC83-42C3-A91B-71D5468113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9126F-C990-4C70-A512-089F7FB09F6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568201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1BAB511-4BEA-4437-9307-3B91AC2E86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3DBF349-6D61-4672-98E7-D2DA07D88C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0D78C497-02FE-4E44-A6A2-95DA81176D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E3BE6E7-2B68-41DC-967A-F0F403985A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8EB85-953D-4042-8317-7722F4EE23D6}" type="datetimeFigureOut">
              <a:rPr lang="ru-RU" smtClean="0"/>
              <a:t>13.10.2024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55F150F-F808-4C66-B432-185E41C849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FB5B2D5-22F6-4DA2-A48B-3894A443AD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9126F-C990-4C70-A512-089F7FB09F6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634590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7705FC-294C-4D95-AE27-1342E6242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D29EA98-EC01-45CC-BC1E-2CB2109D20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3291C93-B974-4408-963A-F41D600C7A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47450FCC-DB6E-4C96-9D83-587EA7B38A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D1F94DF7-9F52-4BAD-B84C-B38959DACE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2E7A17F7-B67C-482C-87CB-07055642C8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8EB85-953D-4042-8317-7722F4EE23D6}" type="datetimeFigureOut">
              <a:rPr lang="ru-RU" smtClean="0"/>
              <a:t>13.10.2024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D721C2B5-EBB9-4254-B569-961ABE97D9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26B134D8-1255-4CB9-822E-113E3018A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9126F-C990-4C70-A512-089F7FB09F6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788702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DF0DE07-36EE-428B-9A9E-1BFC05AE4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0758E7EE-F18D-484B-9D42-00F0A0B2C9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8EB85-953D-4042-8317-7722F4EE23D6}" type="datetimeFigureOut">
              <a:rPr lang="ru-RU" smtClean="0"/>
              <a:t>13.10.2024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87D6486E-70EF-41D2-83E0-A6BB5BCB3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A02C0BBB-6382-4DFE-BD7E-3E453C1A80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9126F-C990-4C70-A512-089F7FB09F6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565118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D8AC5801-67E0-47FB-B68F-4894E46E16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8EB85-953D-4042-8317-7722F4EE23D6}" type="datetimeFigureOut">
              <a:rPr lang="ru-RU" smtClean="0"/>
              <a:t>13.10.2024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761A3289-E89B-4DFC-A368-A0BBC4CB27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43D9ECC-26CC-4C78-844B-C18B53662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9126F-C990-4C70-A512-089F7FB09F6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095416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91DF4E9-145C-4385-B577-ECF7641E04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F05184F-387F-457D-8186-0D1C6DF322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FB57BDF-99D7-4082-9990-C16EA58B7F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2ABB849-C6CB-423C-A24B-2969A9F225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8EB85-953D-4042-8317-7722F4EE23D6}" type="datetimeFigureOut">
              <a:rPr lang="ru-RU" smtClean="0"/>
              <a:t>13.10.2024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793497A-5FAA-4322-B76F-1B7362305A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29AC74C-E8DF-4A9C-8E53-95472E5F3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9126F-C990-4C70-A512-089F7FB09F6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807641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7ACCDD0-5F64-4788-AE2B-4B778C8A49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97114AA9-9317-4B7C-A2C5-07E4A3A103D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AA710CF-8016-4D11-BBB9-974D56613E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1ECE9E9-B4C4-44AD-BDB2-1C417D1126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8EB85-953D-4042-8317-7722F4EE23D6}" type="datetimeFigureOut">
              <a:rPr lang="ru-RU" smtClean="0"/>
              <a:t>13.10.2024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4E875E0-590D-437F-A0DB-BDA1AB2A2A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54E8BF9-C7F5-417B-9139-640B13F94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9126F-C990-4C70-A512-089F7FB09F6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000473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3678783-4983-465E-9D61-E335439300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3F5EC6F-EBDF-453B-A3A8-53A63946BC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93607DE-D8BD-4365-B538-92B305E1153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58EB85-953D-4042-8317-7722F4EE23D6}" type="datetimeFigureOut">
              <a:rPr lang="ru-RU" smtClean="0"/>
              <a:t>13.10.2024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7864023-7829-48C5-8C78-7DF901D26E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FFB9D35-0DBC-446E-99DE-E141466E45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B9126F-C990-4C70-A512-089F7FB09F6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40152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g"/><Relationship Id="rId5" Type="http://schemas.openxmlformats.org/officeDocument/2006/relationships/image" Target="../media/image22.jpeg"/><Relationship Id="rId4" Type="http://schemas.openxmlformats.org/officeDocument/2006/relationships/image" Target="../media/image21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hyperlink" Target="https://github.com/artemander/polyTECH_poddergka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2A8AAA5-DD83-4EE7-A38F-D68C954F4E2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ru-RU" sz="3600" dirty="0"/>
              <a:t>веб-сервис для студенческого спортивного клуба «</a:t>
            </a:r>
            <a:r>
              <a:rPr lang="en-US" sz="3600" dirty="0"/>
              <a:t>Code &amp; Strength Club</a:t>
            </a:r>
            <a:r>
              <a:rPr lang="ru-RU" sz="3600" dirty="0"/>
              <a:t>»</a:t>
            </a:r>
            <a:endParaRPr lang="ru-RU" sz="4800" dirty="0"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14EF5CBA-9AD2-4965-A9D5-E29258994D9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Название команды: </a:t>
            </a:r>
            <a:r>
              <a:rPr lang="ru-RU" dirty="0" err="1"/>
              <a:t>полиТех_подержка</a:t>
            </a:r>
            <a:endParaRPr lang="ru-RU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DCCF84D9-5F0E-482C-AB8E-8FC4F6495E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434" y="112713"/>
            <a:ext cx="4694768" cy="586846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3D5ED355-B408-41ED-8B81-55790007A4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34" y="794809"/>
            <a:ext cx="1581150" cy="743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1447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4C7BFE8A-258F-4D89-A855-668A35EE2350}"/>
              </a:ext>
            </a:extLst>
          </p:cNvPr>
          <p:cNvSpPr/>
          <p:nvPr/>
        </p:nvSpPr>
        <p:spPr>
          <a:xfrm>
            <a:off x="0" y="6273800"/>
            <a:ext cx="12319000" cy="584200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800" dirty="0"/>
              <a:t>Расписание</a:t>
            </a:r>
            <a:endParaRPr lang="ru-RU" dirty="0"/>
          </a:p>
        </p:txBody>
      </p:sp>
      <p:sp>
        <p:nvSpPr>
          <p:cNvPr id="9" name="Заголовок 8">
            <a:extLst>
              <a:ext uri="{FF2B5EF4-FFF2-40B4-BE49-F238E27FC236}">
                <a16:creationId xmlns:a16="http://schemas.microsoft.com/office/drawing/2014/main" id="{62D03343-1BC0-4882-BFD9-901389B086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8791" y="-365118"/>
            <a:ext cx="10515600" cy="1325563"/>
          </a:xfrm>
        </p:spPr>
        <p:txBody>
          <a:bodyPr/>
          <a:lstStyle/>
          <a:p>
            <a:r>
              <a:rPr lang="ru-RU" dirty="0"/>
              <a:t>Демонстрация проекта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C675FE6-203A-42C5-BDB3-4B720B3AFB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B48B550-303B-44C3-9A7A-A0708644CB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048" y="577386"/>
            <a:ext cx="10084904" cy="5669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8661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4C7BFE8A-258F-4D89-A855-668A35EE2350}"/>
              </a:ext>
            </a:extLst>
          </p:cNvPr>
          <p:cNvSpPr/>
          <p:nvPr/>
        </p:nvSpPr>
        <p:spPr>
          <a:xfrm>
            <a:off x="0" y="6273800"/>
            <a:ext cx="12319000" cy="584200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800" dirty="0"/>
              <a:t>Расписание</a:t>
            </a:r>
            <a:endParaRPr lang="ru-RU" dirty="0"/>
          </a:p>
        </p:txBody>
      </p:sp>
      <p:sp>
        <p:nvSpPr>
          <p:cNvPr id="9" name="Заголовок 8">
            <a:extLst>
              <a:ext uri="{FF2B5EF4-FFF2-40B4-BE49-F238E27FC236}">
                <a16:creationId xmlns:a16="http://schemas.microsoft.com/office/drawing/2014/main" id="{62D03343-1BC0-4882-BFD9-901389B086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8791" y="-365118"/>
            <a:ext cx="10515600" cy="1325563"/>
          </a:xfrm>
        </p:spPr>
        <p:txBody>
          <a:bodyPr/>
          <a:lstStyle/>
          <a:p>
            <a:r>
              <a:rPr lang="ru-RU" dirty="0"/>
              <a:t>Демонстрация проекта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C675FE6-203A-42C5-BDB3-4B720B3AFB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EE3F42E-1B33-4BFC-A4B5-72C71AE28A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045" y="624609"/>
            <a:ext cx="10047909" cy="5649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2967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4C7BFE8A-258F-4D89-A855-668A35EE2350}"/>
              </a:ext>
            </a:extLst>
          </p:cNvPr>
          <p:cNvSpPr/>
          <p:nvPr/>
        </p:nvSpPr>
        <p:spPr>
          <a:xfrm>
            <a:off x="0" y="6273800"/>
            <a:ext cx="12319000" cy="584200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800" dirty="0"/>
              <a:t>Галерея</a:t>
            </a:r>
            <a:endParaRPr lang="ru-RU" dirty="0"/>
          </a:p>
        </p:txBody>
      </p:sp>
      <p:sp>
        <p:nvSpPr>
          <p:cNvPr id="9" name="Заголовок 8">
            <a:extLst>
              <a:ext uri="{FF2B5EF4-FFF2-40B4-BE49-F238E27FC236}">
                <a16:creationId xmlns:a16="http://schemas.microsoft.com/office/drawing/2014/main" id="{62D03343-1BC0-4882-BFD9-901389B086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8791" y="-365118"/>
            <a:ext cx="10515600" cy="1325563"/>
          </a:xfrm>
        </p:spPr>
        <p:txBody>
          <a:bodyPr/>
          <a:lstStyle/>
          <a:p>
            <a:r>
              <a:rPr lang="ru-RU" dirty="0"/>
              <a:t>Демонстрация проекта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C675FE6-203A-42C5-BDB3-4B720B3AFB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F27DD71-4753-4384-8B0F-0C33DDF1E9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669" y="582828"/>
            <a:ext cx="10124661" cy="5692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8590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4C7BFE8A-258F-4D89-A855-668A35EE2350}"/>
              </a:ext>
            </a:extLst>
          </p:cNvPr>
          <p:cNvSpPr/>
          <p:nvPr/>
        </p:nvSpPr>
        <p:spPr>
          <a:xfrm>
            <a:off x="0" y="6273800"/>
            <a:ext cx="12319000" cy="584200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800" dirty="0"/>
              <a:t>Новости</a:t>
            </a:r>
            <a:endParaRPr lang="ru-RU" dirty="0"/>
          </a:p>
        </p:txBody>
      </p:sp>
      <p:sp>
        <p:nvSpPr>
          <p:cNvPr id="9" name="Заголовок 8">
            <a:extLst>
              <a:ext uri="{FF2B5EF4-FFF2-40B4-BE49-F238E27FC236}">
                <a16:creationId xmlns:a16="http://schemas.microsoft.com/office/drawing/2014/main" id="{62D03343-1BC0-4882-BFD9-901389B086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8791" y="-365118"/>
            <a:ext cx="10515600" cy="1325563"/>
          </a:xfrm>
        </p:spPr>
        <p:txBody>
          <a:bodyPr/>
          <a:lstStyle/>
          <a:p>
            <a:r>
              <a:rPr lang="ru-RU" dirty="0"/>
              <a:t>Демонстрация проекта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C675FE6-203A-42C5-BDB3-4B720B3AFB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D7FD0A5-0434-4420-91C4-265D2847B6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140" y="590965"/>
            <a:ext cx="10095719" cy="5676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0479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4C7BFE8A-258F-4D89-A855-668A35EE2350}"/>
              </a:ext>
            </a:extLst>
          </p:cNvPr>
          <p:cNvSpPr/>
          <p:nvPr/>
        </p:nvSpPr>
        <p:spPr>
          <a:xfrm>
            <a:off x="0" y="6273800"/>
            <a:ext cx="12319000" cy="584200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800" dirty="0"/>
              <a:t>Новости</a:t>
            </a:r>
            <a:endParaRPr lang="ru-RU" dirty="0"/>
          </a:p>
        </p:txBody>
      </p:sp>
      <p:sp>
        <p:nvSpPr>
          <p:cNvPr id="9" name="Заголовок 8">
            <a:extLst>
              <a:ext uri="{FF2B5EF4-FFF2-40B4-BE49-F238E27FC236}">
                <a16:creationId xmlns:a16="http://schemas.microsoft.com/office/drawing/2014/main" id="{62D03343-1BC0-4882-BFD9-901389B086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8791" y="-365118"/>
            <a:ext cx="10515600" cy="1325563"/>
          </a:xfrm>
        </p:spPr>
        <p:txBody>
          <a:bodyPr/>
          <a:lstStyle/>
          <a:p>
            <a:r>
              <a:rPr lang="ru-RU" dirty="0"/>
              <a:t>Демонстрация проекта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C675FE6-203A-42C5-BDB3-4B720B3AFB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2DB8A49-088E-4526-9F11-E910CCE1FD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689" y="560631"/>
            <a:ext cx="10203622" cy="5736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5484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4C7BFE8A-258F-4D89-A855-668A35EE2350}"/>
              </a:ext>
            </a:extLst>
          </p:cNvPr>
          <p:cNvSpPr/>
          <p:nvPr/>
        </p:nvSpPr>
        <p:spPr>
          <a:xfrm>
            <a:off x="0" y="6273800"/>
            <a:ext cx="12319000" cy="584200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800" dirty="0"/>
              <a:t>Будущие мероприятия</a:t>
            </a:r>
            <a:endParaRPr lang="ru-RU" dirty="0"/>
          </a:p>
        </p:txBody>
      </p:sp>
      <p:sp>
        <p:nvSpPr>
          <p:cNvPr id="9" name="Заголовок 8">
            <a:extLst>
              <a:ext uri="{FF2B5EF4-FFF2-40B4-BE49-F238E27FC236}">
                <a16:creationId xmlns:a16="http://schemas.microsoft.com/office/drawing/2014/main" id="{62D03343-1BC0-4882-BFD9-901389B086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8791" y="-365118"/>
            <a:ext cx="10515600" cy="1325563"/>
          </a:xfrm>
        </p:spPr>
        <p:txBody>
          <a:bodyPr/>
          <a:lstStyle/>
          <a:p>
            <a:r>
              <a:rPr lang="ru-RU" dirty="0"/>
              <a:t>Демонстрация проекта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C675FE6-203A-42C5-BDB3-4B720B3AFB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D83716F-B8C3-4A6B-AEF4-8A9C0CD82C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6109" y="607285"/>
            <a:ext cx="10078726" cy="5666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409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4C7BFE8A-258F-4D89-A855-668A35EE2350}"/>
              </a:ext>
            </a:extLst>
          </p:cNvPr>
          <p:cNvSpPr/>
          <p:nvPr/>
        </p:nvSpPr>
        <p:spPr>
          <a:xfrm>
            <a:off x="0" y="6273800"/>
            <a:ext cx="12319000" cy="584200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800" dirty="0"/>
              <a:t>Будущие мероприятия</a:t>
            </a:r>
            <a:endParaRPr lang="ru-RU" dirty="0"/>
          </a:p>
        </p:txBody>
      </p:sp>
      <p:sp>
        <p:nvSpPr>
          <p:cNvPr id="9" name="Заголовок 8">
            <a:extLst>
              <a:ext uri="{FF2B5EF4-FFF2-40B4-BE49-F238E27FC236}">
                <a16:creationId xmlns:a16="http://schemas.microsoft.com/office/drawing/2014/main" id="{62D03343-1BC0-4882-BFD9-901389B086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8791" y="-365118"/>
            <a:ext cx="10515600" cy="1325563"/>
          </a:xfrm>
        </p:spPr>
        <p:txBody>
          <a:bodyPr/>
          <a:lstStyle/>
          <a:p>
            <a:r>
              <a:rPr lang="ru-RU" dirty="0"/>
              <a:t>Демонстрация проекта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C675FE6-203A-42C5-BDB3-4B720B3AFB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5C15705-E362-4CF3-ABD6-0A2875AA3C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669" y="581458"/>
            <a:ext cx="10124661" cy="5692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1025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4C7BFE8A-258F-4D89-A855-668A35EE2350}"/>
              </a:ext>
            </a:extLst>
          </p:cNvPr>
          <p:cNvSpPr/>
          <p:nvPr/>
        </p:nvSpPr>
        <p:spPr>
          <a:xfrm>
            <a:off x="0" y="6273800"/>
            <a:ext cx="12319000" cy="584200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800" dirty="0"/>
              <a:t>Контакты</a:t>
            </a:r>
            <a:endParaRPr lang="ru-RU" dirty="0"/>
          </a:p>
        </p:txBody>
      </p:sp>
      <p:sp>
        <p:nvSpPr>
          <p:cNvPr id="9" name="Заголовок 8">
            <a:extLst>
              <a:ext uri="{FF2B5EF4-FFF2-40B4-BE49-F238E27FC236}">
                <a16:creationId xmlns:a16="http://schemas.microsoft.com/office/drawing/2014/main" id="{62D03343-1BC0-4882-BFD9-901389B086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8547" y="-378370"/>
            <a:ext cx="10515600" cy="1325563"/>
          </a:xfrm>
        </p:spPr>
        <p:txBody>
          <a:bodyPr/>
          <a:lstStyle/>
          <a:p>
            <a:r>
              <a:rPr lang="ru-RU" dirty="0"/>
              <a:t>Демонстрация проекта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C675FE6-203A-42C5-BDB3-4B720B3AFB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2827F2B-510F-429B-BD81-9CB019C869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537" y="574602"/>
            <a:ext cx="10142054" cy="5702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8388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4C7BFE8A-258F-4D89-A855-668A35EE2350}"/>
              </a:ext>
            </a:extLst>
          </p:cNvPr>
          <p:cNvSpPr/>
          <p:nvPr/>
        </p:nvSpPr>
        <p:spPr>
          <a:xfrm>
            <a:off x="0" y="6273800"/>
            <a:ext cx="12319000" cy="584200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Бот</a:t>
            </a:r>
            <a:r>
              <a:rPr lang="en-US" dirty="0"/>
              <a:t> </a:t>
            </a:r>
            <a:r>
              <a:rPr lang="ru-RU" dirty="0"/>
              <a:t>планирования занятий</a:t>
            </a:r>
          </a:p>
        </p:txBody>
      </p:sp>
      <p:sp>
        <p:nvSpPr>
          <p:cNvPr id="9" name="Заголовок 8">
            <a:extLst>
              <a:ext uri="{FF2B5EF4-FFF2-40B4-BE49-F238E27FC236}">
                <a16:creationId xmlns:a16="http://schemas.microsoft.com/office/drawing/2014/main" id="{62D03343-1BC0-4882-BFD9-901389B086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8791" y="-365118"/>
            <a:ext cx="10515600" cy="1325563"/>
          </a:xfrm>
        </p:spPr>
        <p:txBody>
          <a:bodyPr/>
          <a:lstStyle/>
          <a:p>
            <a:r>
              <a:rPr lang="ru-RU" dirty="0"/>
              <a:t>Демонстрация проекта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C675FE6-203A-42C5-BDB3-4B720B3AFB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F720FDE-BED9-464A-A733-413FDF97A8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6847" y="597271"/>
            <a:ext cx="9645305" cy="5663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5561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4C7BFE8A-258F-4D89-A855-668A35EE2350}"/>
              </a:ext>
            </a:extLst>
          </p:cNvPr>
          <p:cNvSpPr/>
          <p:nvPr/>
        </p:nvSpPr>
        <p:spPr>
          <a:xfrm>
            <a:off x="0" y="6273800"/>
            <a:ext cx="12319000" cy="584200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800" dirty="0"/>
              <a:t>Бот регистрации</a:t>
            </a:r>
            <a:endParaRPr lang="ru-RU" dirty="0"/>
          </a:p>
        </p:txBody>
      </p:sp>
      <p:sp>
        <p:nvSpPr>
          <p:cNvPr id="9" name="Заголовок 8">
            <a:extLst>
              <a:ext uri="{FF2B5EF4-FFF2-40B4-BE49-F238E27FC236}">
                <a16:creationId xmlns:a16="http://schemas.microsoft.com/office/drawing/2014/main" id="{62D03343-1BC0-4882-BFD9-901389B086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8791" y="-365118"/>
            <a:ext cx="10515600" cy="1325563"/>
          </a:xfrm>
        </p:spPr>
        <p:txBody>
          <a:bodyPr/>
          <a:lstStyle/>
          <a:p>
            <a:r>
              <a:rPr lang="ru-RU" dirty="0"/>
              <a:t>Демонстрация проекта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C675FE6-203A-42C5-BDB3-4B720B3AFB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1204DC9-770F-4FA7-A2F1-46FCE11C99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882" y="607857"/>
            <a:ext cx="10258235" cy="5642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7008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4CBCD3-A999-4533-A532-AD933AB07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2250"/>
            <a:ext cx="10515600" cy="1325563"/>
          </a:xfrm>
        </p:spPr>
        <p:txBody>
          <a:bodyPr/>
          <a:lstStyle/>
          <a:p>
            <a:r>
              <a:rPr lang="ru-RU" dirty="0"/>
              <a:t>Описание проекта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CC8B00C-8B8F-439B-B136-4DB9301B41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>
            <a:normAutofit fontScale="85000" lnSpcReduction="20000"/>
          </a:bodyPr>
          <a:lstStyle/>
          <a:p>
            <a:pPr algn="l"/>
            <a:r>
              <a:rPr lang="ru-RU" dirty="0"/>
              <a:t>ПРОБЛЕМА:</a:t>
            </a:r>
            <a:r>
              <a:rPr lang="ru-RU" b="0" i="0" dirty="0">
                <a:effectLst/>
                <a:latin typeface="Jost"/>
              </a:rPr>
              <a:t> </a:t>
            </a:r>
            <a:r>
              <a:rPr lang="ru-RU" b="0" i="0" dirty="0">
                <a:effectLst/>
                <a:cs typeface="Leelawadee UI Semilight" panose="020B0402040204020203" pitchFamily="34" charset="-34"/>
              </a:rPr>
              <a:t>В современном образовательном пространстве студенческие спортивные клубы играют важную роль в формировании здорового образа жизни, укреплении командного духа и развитии личных качеств учащихся. Однако, нередки случаи, когда студенты сталкиваются с отсутствием информации о доступных клубах, их деятельности и предстоящих мероприятиях. Эта проблема пагубно сказывается на вовлеченности студентов в спортивную деятельность и ограничивает их возможности развивать физические навыки и дополнительные таланты . </a:t>
            </a:r>
          </a:p>
          <a:p>
            <a:pPr algn="l"/>
            <a:r>
              <a:rPr lang="ru-RU" dirty="0"/>
              <a:t>РЕАЛИЗАЦИЯ: Это инновационный веб сервис который создан для популяризации студенческого спортивного клуба.</a:t>
            </a:r>
          </a:p>
          <a:p>
            <a:pPr algn="l"/>
            <a:r>
              <a:rPr lang="ru-RU" b="0" i="0" dirty="0">
                <a:effectLst/>
                <a:latin typeface="Jost"/>
              </a:rPr>
              <a:t>ЦЕННОСТЬ: Таким образом, создание веб-сайта, посвященного студенческим спортивным клубам, становится актуальным и необходимым шагом. Благодаря этому проекту мы вдохновим наших студентов, аспирантов и преподавателей участвовать в секциях и мероприятиях для достижения своих целей</a:t>
            </a:r>
            <a:r>
              <a:rPr lang="ru-RU" dirty="0">
                <a:latin typeface="Jost"/>
              </a:rPr>
              <a:t> </a:t>
            </a:r>
            <a:endParaRPr lang="ru-RU" b="0" i="0" dirty="0">
              <a:effectLst/>
              <a:latin typeface="Jost"/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06FE7BCB-F15A-4FDE-9BC8-AB86600F4FC3}"/>
              </a:ext>
            </a:extLst>
          </p:cNvPr>
          <p:cNvSpPr/>
          <p:nvPr/>
        </p:nvSpPr>
        <p:spPr>
          <a:xfrm>
            <a:off x="0" y="6273800"/>
            <a:ext cx="12319000" cy="584200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Code &amp; Strength Club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430681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4CBCD3-A999-4533-A532-AD933AB07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3747" y="1232174"/>
            <a:ext cx="10515600" cy="1325563"/>
          </a:xfrm>
        </p:spPr>
        <p:txBody>
          <a:bodyPr/>
          <a:lstStyle/>
          <a:p>
            <a:r>
              <a:rPr lang="ru-RU" dirty="0"/>
              <a:t>Дорожная карта проекта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CC8B00C-8B8F-439B-B136-4DB9301B41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922" y="2187056"/>
            <a:ext cx="11181522" cy="4378844"/>
          </a:xfrm>
        </p:spPr>
        <p:txBody>
          <a:bodyPr/>
          <a:lstStyle/>
          <a:p>
            <a:r>
              <a:rPr lang="ru-RU" dirty="0">
                <a:solidFill>
                  <a:srgbClr val="333333"/>
                </a:solidFill>
              </a:rPr>
              <a:t>В перспективе планируется добавление новостей и фото в раздел галереи через </a:t>
            </a:r>
            <a:r>
              <a:rPr lang="ru-RU" dirty="0" err="1">
                <a:solidFill>
                  <a:srgbClr val="333333"/>
                </a:solidFill>
              </a:rPr>
              <a:t>телеграм</a:t>
            </a:r>
            <a:r>
              <a:rPr lang="ru-RU" dirty="0">
                <a:solidFill>
                  <a:srgbClr val="333333"/>
                </a:solidFill>
              </a:rPr>
              <a:t> бота с привязкой базе данных уже реализованной на 1С.</a:t>
            </a:r>
          </a:p>
          <a:p>
            <a:r>
              <a:rPr lang="ru-RU" dirty="0">
                <a:solidFill>
                  <a:srgbClr val="333333"/>
                </a:solidFill>
              </a:rPr>
              <a:t>Развитие ССК и расширение списка секций.</a:t>
            </a:r>
          </a:p>
          <a:p>
            <a:r>
              <a:rPr lang="ru-RU" dirty="0">
                <a:solidFill>
                  <a:srgbClr val="333333"/>
                </a:solidFill>
              </a:rPr>
              <a:t>Добавление кнопки поиска по всему сайту.</a:t>
            </a:r>
          </a:p>
          <a:p>
            <a:r>
              <a:rPr lang="ru-RU" dirty="0">
                <a:solidFill>
                  <a:srgbClr val="333333"/>
                </a:solidFill>
              </a:rPr>
              <a:t>Создание отдельных страниц для каждой секции со своим фотоальбомом.</a:t>
            </a:r>
            <a:endParaRPr lang="en-US" dirty="0">
              <a:solidFill>
                <a:srgbClr val="333333"/>
              </a:solidFill>
            </a:endParaRPr>
          </a:p>
          <a:p>
            <a:endParaRPr lang="ru-RU" b="0" i="0" dirty="0">
              <a:solidFill>
                <a:srgbClr val="333333"/>
              </a:solidFill>
              <a:effectLst/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77C57AA9-605D-4E9B-9F79-65A1D09D1396}"/>
              </a:ext>
            </a:extLst>
          </p:cNvPr>
          <p:cNvSpPr/>
          <p:nvPr/>
        </p:nvSpPr>
        <p:spPr>
          <a:xfrm>
            <a:off x="0" y="6273800"/>
            <a:ext cx="12319000" cy="584200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Code &amp; Strength Club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504525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4CBCD3-A999-4533-A532-AD933AB07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1490" y="-370060"/>
            <a:ext cx="10515600" cy="1325563"/>
          </a:xfrm>
        </p:spPr>
        <p:txBody>
          <a:bodyPr/>
          <a:lstStyle/>
          <a:p>
            <a:r>
              <a:rPr lang="ru-RU" dirty="0"/>
              <a:t>Состав команды</a:t>
            </a:r>
          </a:p>
        </p:txBody>
      </p:sp>
      <p:sp>
        <p:nvSpPr>
          <p:cNvPr id="11" name="Прямоугольник: скругленные углы 10">
            <a:extLst>
              <a:ext uri="{FF2B5EF4-FFF2-40B4-BE49-F238E27FC236}">
                <a16:creationId xmlns:a16="http://schemas.microsoft.com/office/drawing/2014/main" id="{9452FA91-9124-451E-A780-34F363844475}"/>
              </a:ext>
            </a:extLst>
          </p:cNvPr>
          <p:cNvSpPr/>
          <p:nvPr/>
        </p:nvSpPr>
        <p:spPr>
          <a:xfrm>
            <a:off x="978486" y="3026389"/>
            <a:ext cx="3031067" cy="619123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>
                <a:solidFill>
                  <a:schemeClr val="tx1"/>
                </a:solidFill>
              </a:rPr>
              <a:t>Артём Богачев</a:t>
            </a:r>
            <a:br>
              <a:rPr lang="ru-RU" sz="2000" dirty="0">
                <a:solidFill>
                  <a:schemeClr val="tx1"/>
                </a:solidFill>
              </a:rPr>
            </a:br>
            <a:r>
              <a:rPr lang="ru-RU" sz="2000" dirty="0">
                <a:solidFill>
                  <a:schemeClr val="tx1"/>
                </a:solidFill>
              </a:rPr>
              <a:t>Капитан команды</a:t>
            </a:r>
          </a:p>
        </p:txBody>
      </p:sp>
      <p:sp>
        <p:nvSpPr>
          <p:cNvPr id="13" name="Прямоугольник: скругленные углы 12">
            <a:extLst>
              <a:ext uri="{FF2B5EF4-FFF2-40B4-BE49-F238E27FC236}">
                <a16:creationId xmlns:a16="http://schemas.microsoft.com/office/drawing/2014/main" id="{25F104EE-5D3C-4783-8B94-A997AEF9BC55}"/>
              </a:ext>
            </a:extLst>
          </p:cNvPr>
          <p:cNvSpPr/>
          <p:nvPr/>
        </p:nvSpPr>
        <p:spPr>
          <a:xfrm>
            <a:off x="4409381" y="3026388"/>
            <a:ext cx="3031067" cy="619123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>
                <a:solidFill>
                  <a:schemeClr val="tx1"/>
                </a:solidFill>
              </a:rPr>
              <a:t>Кутовой Иван</a:t>
            </a:r>
            <a:br>
              <a:rPr lang="ru-RU" sz="2000" dirty="0">
                <a:solidFill>
                  <a:schemeClr val="tx1"/>
                </a:solidFill>
              </a:rPr>
            </a:br>
            <a:r>
              <a:rPr lang="ru-RU" sz="2000" dirty="0">
                <a:solidFill>
                  <a:schemeClr val="tx1"/>
                </a:solidFill>
              </a:rPr>
              <a:t>Бэкенд-разработчик</a:t>
            </a:r>
          </a:p>
        </p:txBody>
      </p:sp>
      <p:sp>
        <p:nvSpPr>
          <p:cNvPr id="26" name="Прямоугольник: скругленные углы 25">
            <a:extLst>
              <a:ext uri="{FF2B5EF4-FFF2-40B4-BE49-F238E27FC236}">
                <a16:creationId xmlns:a16="http://schemas.microsoft.com/office/drawing/2014/main" id="{55735129-2FC0-4773-8A9F-6946BF41BBFF}"/>
              </a:ext>
            </a:extLst>
          </p:cNvPr>
          <p:cNvSpPr/>
          <p:nvPr/>
        </p:nvSpPr>
        <p:spPr>
          <a:xfrm>
            <a:off x="8175533" y="3026387"/>
            <a:ext cx="3031067" cy="619123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>
                <a:solidFill>
                  <a:schemeClr val="tx1"/>
                </a:solidFill>
              </a:rPr>
              <a:t>Максим </a:t>
            </a:r>
            <a:r>
              <a:rPr lang="ru-RU" sz="2000" dirty="0" err="1">
                <a:solidFill>
                  <a:schemeClr val="tx1"/>
                </a:solidFill>
              </a:rPr>
              <a:t>Коржилов</a:t>
            </a:r>
            <a:br>
              <a:rPr lang="ru-RU" sz="2000" dirty="0">
                <a:solidFill>
                  <a:schemeClr val="tx1"/>
                </a:solidFill>
              </a:rPr>
            </a:br>
            <a:r>
              <a:rPr lang="ru-RU" sz="2000" dirty="0" err="1">
                <a:solidFill>
                  <a:schemeClr val="tx1"/>
                </a:solidFill>
              </a:rPr>
              <a:t>Фронтенд</a:t>
            </a:r>
            <a:r>
              <a:rPr lang="ru-RU" sz="2000" dirty="0">
                <a:solidFill>
                  <a:schemeClr val="tx1"/>
                </a:solidFill>
              </a:rPr>
              <a:t>-разработчик</a:t>
            </a:r>
          </a:p>
        </p:txBody>
      </p:sp>
      <p:sp>
        <p:nvSpPr>
          <p:cNvPr id="29" name="Прямоугольник: скругленные углы 28">
            <a:extLst>
              <a:ext uri="{FF2B5EF4-FFF2-40B4-BE49-F238E27FC236}">
                <a16:creationId xmlns:a16="http://schemas.microsoft.com/office/drawing/2014/main" id="{886AEAB4-D96B-4004-A7C8-A278B46FAC71}"/>
              </a:ext>
            </a:extLst>
          </p:cNvPr>
          <p:cNvSpPr/>
          <p:nvPr/>
        </p:nvSpPr>
        <p:spPr>
          <a:xfrm>
            <a:off x="2437024" y="6122983"/>
            <a:ext cx="3031067" cy="619123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>
                <a:solidFill>
                  <a:schemeClr val="tx1"/>
                </a:solidFill>
              </a:rPr>
              <a:t>Карина Амирова</a:t>
            </a:r>
            <a:br>
              <a:rPr lang="ru-RU" sz="2000" dirty="0">
                <a:solidFill>
                  <a:schemeClr val="tx1"/>
                </a:solidFill>
              </a:rPr>
            </a:br>
            <a:r>
              <a:rPr lang="ru-RU" sz="2000" dirty="0">
                <a:solidFill>
                  <a:schemeClr val="tx1"/>
                </a:solidFill>
              </a:rPr>
              <a:t>Бэкенд-разработчик</a:t>
            </a:r>
          </a:p>
        </p:txBody>
      </p:sp>
      <p:sp>
        <p:nvSpPr>
          <p:cNvPr id="32" name="Прямоугольник: скругленные углы 31">
            <a:extLst>
              <a:ext uri="{FF2B5EF4-FFF2-40B4-BE49-F238E27FC236}">
                <a16:creationId xmlns:a16="http://schemas.microsoft.com/office/drawing/2014/main" id="{DB6E8316-D323-45EE-8DD8-45AA18AA58D1}"/>
              </a:ext>
            </a:extLst>
          </p:cNvPr>
          <p:cNvSpPr/>
          <p:nvPr/>
        </p:nvSpPr>
        <p:spPr>
          <a:xfrm>
            <a:off x="6139925" y="6122983"/>
            <a:ext cx="3031067" cy="619123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>
                <a:solidFill>
                  <a:schemeClr val="tx1"/>
                </a:solidFill>
              </a:rPr>
              <a:t>Никита Максименко</a:t>
            </a:r>
            <a:br>
              <a:rPr lang="ru-RU" sz="2000" dirty="0">
                <a:solidFill>
                  <a:schemeClr val="tx1"/>
                </a:solidFill>
              </a:rPr>
            </a:br>
            <a:r>
              <a:rPr lang="ru-RU" sz="2000" dirty="0" err="1">
                <a:solidFill>
                  <a:schemeClr val="tx1"/>
                </a:solidFill>
              </a:rPr>
              <a:t>Фронтенд</a:t>
            </a:r>
            <a:r>
              <a:rPr lang="ru-RU" sz="2000" dirty="0">
                <a:solidFill>
                  <a:schemeClr val="tx1"/>
                </a:solidFill>
              </a:rPr>
              <a:t>-разработчик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07CE175-7DE1-483B-838C-90D1DDBA05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5362" y="672549"/>
            <a:ext cx="2353838" cy="2353838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013CEFF-5327-4DC3-899A-16AC999EA3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2800" y="548918"/>
            <a:ext cx="2532903" cy="2462441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CD3A83CD-141B-4FD1-A5B6-51D376CA59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8539" y="3751867"/>
            <a:ext cx="2353838" cy="2353838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CAC7C7A-2A32-4006-85A1-456DD6BF3D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9239" y="560795"/>
            <a:ext cx="2462441" cy="2462441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DB579725-7262-455F-A50E-C90E96E0012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4693" y="3751867"/>
            <a:ext cx="2089720" cy="2353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5618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99FC9231-916B-4D1C-8349-CC07D6D624AB}"/>
              </a:ext>
            </a:extLst>
          </p:cNvPr>
          <p:cNvSpPr/>
          <p:nvPr/>
        </p:nvSpPr>
        <p:spPr>
          <a:xfrm>
            <a:off x="-63500" y="6273800"/>
            <a:ext cx="12319000" cy="584200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Code &amp; Strength Club</a:t>
            </a:r>
            <a:endParaRPr lang="ru-RU" dirty="0"/>
          </a:p>
        </p:txBody>
      </p:sp>
      <p:sp>
        <p:nvSpPr>
          <p:cNvPr id="9" name="Прямоугольник: скругленные углы 8">
            <a:hlinkClick r:id="rId2"/>
            <a:extLst>
              <a:ext uri="{FF2B5EF4-FFF2-40B4-BE49-F238E27FC236}">
                <a16:creationId xmlns:a16="http://schemas.microsoft.com/office/drawing/2014/main" id="{61609177-222D-4CDD-871B-DD21848BCFD4}"/>
              </a:ext>
            </a:extLst>
          </p:cNvPr>
          <p:cNvSpPr/>
          <p:nvPr/>
        </p:nvSpPr>
        <p:spPr>
          <a:xfrm>
            <a:off x="4655559" y="4580467"/>
            <a:ext cx="3380846" cy="584201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chemeClr val="tx1"/>
                </a:solidFill>
              </a:rPr>
              <a:t>Github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ru-RU" sz="2000" dirty="0">
                <a:solidFill>
                  <a:schemeClr val="tx1"/>
                </a:solidFill>
              </a:rPr>
              <a:t>нашего проекта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D3EFDC7-6F20-4C5A-879A-37C922AA7FAE}"/>
              </a:ext>
            </a:extLst>
          </p:cNvPr>
          <p:cNvSpPr txBox="1"/>
          <p:nvPr/>
        </p:nvSpPr>
        <p:spPr>
          <a:xfrm>
            <a:off x="2199084" y="5311574"/>
            <a:ext cx="8058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/>
              <a:t>ЗДЕСЬ МОЖНО РАЗМЕСТИТЬ ССЫЛКИ НА </a:t>
            </a:r>
            <a:r>
              <a:rPr lang="en-US" sz="1400" dirty="0"/>
              <a:t>GITHUB </a:t>
            </a:r>
            <a:r>
              <a:rPr lang="ru-RU" sz="1400" dirty="0"/>
              <a:t>ВАШЕГО ПРОЕКТА И ЕГО ДЕМО-ВЕРСИЮ (НЕ ЗАБУДЬТЕ УДАЛИТЬ ЭТОТ БЛОК)</a:t>
            </a:r>
          </a:p>
        </p:txBody>
      </p:sp>
      <p:pic>
        <p:nvPicPr>
          <p:cNvPr id="13" name="Объект 12">
            <a:extLst>
              <a:ext uri="{FF2B5EF4-FFF2-40B4-BE49-F238E27FC236}">
                <a16:creationId xmlns:a16="http://schemas.microsoft.com/office/drawing/2014/main" id="{0286A3B3-87E2-4A70-B249-2E13A9ADDE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6461" y="736958"/>
            <a:ext cx="3639043" cy="3639043"/>
          </a:xfrm>
        </p:spPr>
      </p:pic>
    </p:spTree>
    <p:extLst>
      <p:ext uri="{BB962C8B-B14F-4D97-AF65-F5344CB8AC3E}">
        <p14:creationId xmlns:p14="http://schemas.microsoft.com/office/powerpoint/2010/main" val="13619808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4CBCD3-A999-4533-A532-AD933AB07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2250"/>
            <a:ext cx="10515600" cy="1325563"/>
          </a:xfrm>
        </p:spPr>
        <p:txBody>
          <a:bodyPr/>
          <a:lstStyle/>
          <a:p>
            <a:r>
              <a:rPr lang="ru-RU" dirty="0"/>
              <a:t>Техническая информация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CC8B00C-8B8F-439B-B136-4DB9301B41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96755"/>
            <a:ext cx="10515600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ru-RU" sz="2400" dirty="0"/>
              <a:t>Мы использовали такие библиотеки как:</a:t>
            </a:r>
          </a:p>
          <a:p>
            <a:r>
              <a:rPr lang="en-US" sz="2400" dirty="0" err="1"/>
              <a:t>Telebot</a:t>
            </a:r>
            <a:r>
              <a:rPr lang="en-US" sz="2400" dirty="0"/>
              <a:t> -</a:t>
            </a:r>
            <a:r>
              <a:rPr lang="ru-RU" sz="2400" b="0" i="0" dirty="0">
                <a:effectLst/>
                <a:latin typeface="-apple-system"/>
              </a:rPr>
              <a:t>  библиотека для создания бота на </a:t>
            </a:r>
            <a:r>
              <a:rPr lang="ru-RU" sz="2400" b="0" i="0" dirty="0" err="1">
                <a:effectLst/>
                <a:latin typeface="-apple-system"/>
              </a:rPr>
              <a:t>python</a:t>
            </a:r>
            <a:r>
              <a:rPr lang="ru-RU" sz="2400" b="0" i="0" dirty="0">
                <a:effectLst/>
                <a:latin typeface="-apple-system"/>
              </a:rPr>
              <a:t> для телеграмма.</a:t>
            </a:r>
            <a:endParaRPr lang="en-US" sz="2400" b="0" i="0" dirty="0">
              <a:effectLst/>
              <a:latin typeface="-apple-system"/>
            </a:endParaRPr>
          </a:p>
          <a:p>
            <a:r>
              <a:rPr lang="en-US" sz="2400" dirty="0" err="1">
                <a:latin typeface="-apple-system"/>
              </a:rPr>
              <a:t>Telebot.types</a:t>
            </a:r>
            <a:r>
              <a:rPr lang="en-US" sz="2400" dirty="0">
                <a:latin typeface="-apple-system"/>
              </a:rPr>
              <a:t> - </a:t>
            </a:r>
            <a:r>
              <a:rPr lang="ru-RU" sz="2400" b="0" i="0" dirty="0">
                <a:effectLst/>
                <a:latin typeface="YS Text"/>
              </a:rPr>
              <a:t>позволяет создавать и отправлять сообщения с клавиатурой в библиотеке </a:t>
            </a:r>
            <a:r>
              <a:rPr lang="ru-RU" sz="2400" b="0" i="0" dirty="0" err="1">
                <a:effectLst/>
                <a:latin typeface="YS Text"/>
              </a:rPr>
              <a:t>TeleBot</a:t>
            </a:r>
            <a:r>
              <a:rPr lang="ru-RU" sz="2400" b="0" i="0" dirty="0">
                <a:effectLst/>
                <a:latin typeface="YS Text"/>
              </a:rPr>
              <a:t>.</a:t>
            </a:r>
            <a:endParaRPr lang="en-US" sz="2400" b="0" i="0" dirty="0">
              <a:effectLst/>
              <a:latin typeface="YS Text"/>
            </a:endParaRPr>
          </a:p>
          <a:p>
            <a:r>
              <a:rPr lang="en-US" sz="2400" dirty="0"/>
              <a:t>Requests - </a:t>
            </a:r>
            <a:r>
              <a:rPr lang="ru-RU" sz="2400" b="0" i="0" dirty="0">
                <a:effectLst/>
              </a:rPr>
              <a:t>это </a:t>
            </a:r>
            <a:r>
              <a:rPr lang="ru-RU" sz="2400" i="0" dirty="0">
                <a:effectLst/>
              </a:rPr>
              <a:t>библиотека для выполнения HTTP-запросов на языке Python</a:t>
            </a:r>
            <a:r>
              <a:rPr lang="ru-RU" sz="2400" b="0" i="0" dirty="0">
                <a:effectLst/>
              </a:rPr>
              <a:t>. </a:t>
            </a:r>
            <a:endParaRPr lang="en-US" sz="2400" b="0" i="0" dirty="0">
              <a:effectLst/>
            </a:endParaRPr>
          </a:p>
          <a:p>
            <a:r>
              <a:rPr lang="ru-RU" sz="2400" i="0" dirty="0" err="1">
                <a:effectLst/>
              </a:rPr>
              <a:t>Pickle</a:t>
            </a:r>
            <a:r>
              <a:rPr lang="ru-RU" sz="2400" i="0" dirty="0">
                <a:effectLst/>
              </a:rPr>
              <a:t> — это модуль Python, который предоставляет возможность </a:t>
            </a:r>
            <a:r>
              <a:rPr lang="ru-RU" sz="2400" i="0" dirty="0" err="1">
                <a:effectLst/>
              </a:rPr>
              <a:t>сериализовать</a:t>
            </a:r>
            <a:r>
              <a:rPr lang="ru-RU" sz="2400" i="0" dirty="0">
                <a:effectLst/>
              </a:rPr>
              <a:t> и </a:t>
            </a:r>
            <a:r>
              <a:rPr lang="ru-RU" sz="2400" i="0" dirty="0" err="1">
                <a:effectLst/>
              </a:rPr>
              <a:t>десериализовать</a:t>
            </a:r>
            <a:r>
              <a:rPr lang="ru-RU" sz="2400" i="0" dirty="0">
                <a:effectLst/>
              </a:rPr>
              <a:t> объекты Python.</a:t>
            </a:r>
            <a:endParaRPr lang="en-US" sz="2400" i="0" dirty="0">
              <a:effectLst/>
            </a:endParaRPr>
          </a:p>
          <a:p>
            <a:r>
              <a:rPr lang="en-US" sz="2400" b="0" i="0" dirty="0" err="1">
                <a:effectLst/>
              </a:rPr>
              <a:t>String.Template</a:t>
            </a:r>
            <a:r>
              <a:rPr lang="en-US" sz="2400" b="0" i="0" dirty="0">
                <a:effectLst/>
              </a:rPr>
              <a:t> - </a:t>
            </a:r>
            <a:r>
              <a:rPr lang="ru-RU" sz="2400" b="0" i="0" dirty="0">
                <a:effectLst/>
              </a:rPr>
              <a:t>это </a:t>
            </a:r>
            <a:r>
              <a:rPr lang="ru-RU" sz="2400" i="0" dirty="0">
                <a:effectLst/>
              </a:rPr>
              <a:t>высокоуровневый инструмент для форматирования строк и замены переменных</a:t>
            </a:r>
            <a:r>
              <a:rPr lang="ru-RU" sz="1600" i="0" dirty="0">
                <a:effectLst/>
                <a:latin typeface="YS Text"/>
              </a:rPr>
              <a:t>.</a:t>
            </a:r>
            <a:endParaRPr lang="en-US" sz="1600" i="0" dirty="0">
              <a:effectLst/>
              <a:latin typeface="YS Text"/>
            </a:endParaRPr>
          </a:p>
          <a:p>
            <a:r>
              <a:rPr lang="ru-RU" sz="2400" i="0" dirty="0" err="1">
                <a:effectLst/>
              </a:rPr>
              <a:t>jQuery</a:t>
            </a:r>
            <a:r>
              <a:rPr lang="ru-RU" sz="2400" i="0" dirty="0">
                <a:effectLst/>
              </a:rPr>
              <a:t> — это не фреймворк, а библиотека для языка программирования JavaScript</a:t>
            </a:r>
            <a:endParaRPr lang="en-US" sz="2400" i="0" dirty="0">
              <a:effectLst/>
            </a:endParaRPr>
          </a:p>
          <a:p>
            <a:pPr marL="0" indent="0">
              <a:buNone/>
            </a:pPr>
            <a:r>
              <a:rPr lang="ru-RU" sz="2400" i="0" dirty="0">
                <a:effectLst/>
              </a:rPr>
              <a:t>Также мы использовали </a:t>
            </a:r>
            <a:r>
              <a:rPr lang="ru-RU" sz="2400" i="0" dirty="0" err="1">
                <a:effectLst/>
              </a:rPr>
              <a:t>Bootstrap</a:t>
            </a:r>
            <a:r>
              <a:rPr lang="ru-RU" sz="2400" i="0" dirty="0">
                <a:effectLst/>
              </a:rPr>
              <a:t> — это фреймворк для создания сайтов и веб-приложений с открытым исходным кодом.</a:t>
            </a:r>
            <a:endParaRPr lang="en-US" sz="2400" i="0" dirty="0">
              <a:effectLst/>
            </a:endParaRPr>
          </a:p>
          <a:p>
            <a:endParaRPr lang="ru-RU" dirty="0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C030BDD7-2B06-414E-B1BE-35359AB34BA9}"/>
              </a:ext>
            </a:extLst>
          </p:cNvPr>
          <p:cNvSpPr/>
          <p:nvPr/>
        </p:nvSpPr>
        <p:spPr>
          <a:xfrm>
            <a:off x="0" y="6273800"/>
            <a:ext cx="12319000" cy="584200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Code &amp; Strength Club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95364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4CBCD3-A999-4533-A532-AD933AB07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2250"/>
            <a:ext cx="10515600" cy="1325563"/>
          </a:xfrm>
        </p:spPr>
        <p:txBody>
          <a:bodyPr/>
          <a:lstStyle/>
          <a:p>
            <a:r>
              <a:rPr lang="ru-RU" dirty="0"/>
              <a:t>Функционал и фичи: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CC8B00C-8B8F-439B-B136-4DB9301B41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49764"/>
            <a:ext cx="10515600" cy="4351338"/>
          </a:xfrm>
        </p:spPr>
        <p:txBody>
          <a:bodyPr>
            <a:normAutofit fontScale="92500"/>
          </a:bodyPr>
          <a:lstStyle/>
          <a:p>
            <a:pPr>
              <a:buBlip>
                <a:blip r:embed="rId2"/>
              </a:buBlip>
            </a:pPr>
            <a:r>
              <a:rPr lang="ru-RU" dirty="0" err="1"/>
              <a:t>Прелоадер</a:t>
            </a:r>
            <a:endParaRPr lang="ru-RU" dirty="0"/>
          </a:p>
          <a:p>
            <a:pPr>
              <a:buBlip>
                <a:blip r:embed="rId2"/>
              </a:buBlip>
            </a:pPr>
            <a:r>
              <a:rPr lang="ru-RU" dirty="0"/>
              <a:t>Место проведения будущих мероприятий отмечено на Яндекс карте</a:t>
            </a:r>
          </a:p>
          <a:p>
            <a:pPr>
              <a:buBlip>
                <a:blip r:embed="rId2"/>
              </a:buBlip>
            </a:pPr>
            <a:r>
              <a:rPr lang="ru-RU" dirty="0"/>
              <a:t>Возврат в начало страницы</a:t>
            </a:r>
          </a:p>
          <a:p>
            <a:pPr>
              <a:buBlip>
                <a:blip r:embed="rId2"/>
              </a:buBlip>
            </a:pPr>
            <a:r>
              <a:rPr lang="ru-RU" dirty="0" err="1"/>
              <a:t>Многостаничность</a:t>
            </a:r>
            <a:r>
              <a:rPr lang="ru-RU" dirty="0"/>
              <a:t> веб сервиса</a:t>
            </a:r>
          </a:p>
          <a:p>
            <a:pPr>
              <a:buBlip>
                <a:blip r:embed="rId2"/>
              </a:buBlip>
            </a:pPr>
            <a:r>
              <a:rPr lang="ru-RU" dirty="0"/>
              <a:t>Интеграция с </a:t>
            </a:r>
            <a:r>
              <a:rPr lang="ru-RU" dirty="0" err="1"/>
              <a:t>телеграм</a:t>
            </a:r>
            <a:r>
              <a:rPr lang="ru-RU" dirty="0"/>
              <a:t> ботами</a:t>
            </a:r>
          </a:p>
          <a:p>
            <a:pPr>
              <a:buBlip>
                <a:blip r:embed="rId2"/>
              </a:buBlip>
            </a:pPr>
            <a:r>
              <a:rPr lang="ru-RU" dirty="0"/>
              <a:t>Интерактивное расписание</a:t>
            </a:r>
          </a:p>
          <a:p>
            <a:pPr>
              <a:buBlip>
                <a:blip r:embed="rId2"/>
              </a:buBlip>
            </a:pPr>
            <a:r>
              <a:rPr lang="ru-RU" dirty="0"/>
              <a:t>Возможность регистрации только студентов и сотрудников высшего учебного заведения</a:t>
            </a:r>
          </a:p>
          <a:p>
            <a:pPr>
              <a:buBlip>
                <a:blip r:embed="rId2"/>
              </a:buBlip>
            </a:pPr>
            <a:r>
              <a:rPr lang="ru-RU" dirty="0"/>
              <a:t>Адаптивность под разные устройства</a:t>
            </a:r>
          </a:p>
          <a:p>
            <a:pPr marL="0" indent="0">
              <a:buNone/>
            </a:pPr>
            <a:endParaRPr lang="ru-RU" b="0" i="0" dirty="0">
              <a:solidFill>
                <a:srgbClr val="333333"/>
              </a:solidFill>
              <a:effectLst/>
            </a:endParaRPr>
          </a:p>
          <a:p>
            <a:pPr>
              <a:buBlip>
                <a:blip r:embed="rId2"/>
              </a:buBlip>
            </a:pPr>
            <a:endParaRPr lang="ru-RU" dirty="0">
              <a:solidFill>
                <a:srgbClr val="333333"/>
              </a:solidFill>
            </a:endParaRPr>
          </a:p>
          <a:p>
            <a:pPr>
              <a:buBlip>
                <a:blip r:embed="rId2"/>
              </a:buBlip>
            </a:pPr>
            <a:endParaRPr lang="ru-RU" dirty="0">
              <a:solidFill>
                <a:srgbClr val="333333"/>
              </a:solidFill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F0DAF4BA-92E6-497C-9A73-5D9B847DD0C4}"/>
              </a:ext>
            </a:extLst>
          </p:cNvPr>
          <p:cNvSpPr/>
          <p:nvPr/>
        </p:nvSpPr>
        <p:spPr>
          <a:xfrm>
            <a:off x="0" y="6273800"/>
            <a:ext cx="12319000" cy="584200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Code &amp; Strength Club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828267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4CBCD3-A999-4533-A532-AD933AB07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5208" y="1064904"/>
            <a:ext cx="10515600" cy="1325563"/>
          </a:xfrm>
        </p:spPr>
        <p:txBody>
          <a:bodyPr/>
          <a:lstStyle/>
          <a:p>
            <a:r>
              <a:rPr lang="ru-RU" dirty="0"/>
              <a:t>Соответствие тех. заданию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CC8B00C-8B8F-439B-B136-4DB9301B41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9748" y="2117174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Нашей командой "</a:t>
            </a:r>
            <a:r>
              <a:rPr lang="ru-RU" dirty="0" err="1"/>
              <a:t>ПолиТЕХ_поддержка</a:t>
            </a:r>
            <a:r>
              <a:rPr lang="ru-RU" dirty="0"/>
              <a:t>" разработан веб-сервис, с помощью которого студенты смогут ознакомиться и выбрать подходящую секцию ССК, узнать информацию о предстоящих мероприятиях и зарегистрироваться на них, оперативно получать ответы на интересующие вопросы о работе ССК.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75986F28-EF2F-489B-85F0-DBEE3244AFDF}"/>
              </a:ext>
            </a:extLst>
          </p:cNvPr>
          <p:cNvSpPr/>
          <p:nvPr/>
        </p:nvSpPr>
        <p:spPr>
          <a:xfrm>
            <a:off x="0" y="6273800"/>
            <a:ext cx="12319000" cy="584200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Code &amp; Strength Club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48647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Объект 6">
            <a:extLst>
              <a:ext uri="{FF2B5EF4-FFF2-40B4-BE49-F238E27FC236}">
                <a16:creationId xmlns:a16="http://schemas.microsoft.com/office/drawing/2014/main" id="{0F47D305-1B3A-46A1-8D45-223D41396C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64768" y="728870"/>
            <a:ext cx="9862463" cy="5544930"/>
          </a:xfrm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4C7BFE8A-258F-4D89-A855-668A35EE2350}"/>
              </a:ext>
            </a:extLst>
          </p:cNvPr>
          <p:cNvSpPr/>
          <p:nvPr/>
        </p:nvSpPr>
        <p:spPr>
          <a:xfrm>
            <a:off x="0" y="6273800"/>
            <a:ext cx="12319000" cy="584200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800" dirty="0"/>
              <a:t>Главная</a:t>
            </a:r>
            <a:endParaRPr lang="ru-RU" dirty="0"/>
          </a:p>
        </p:txBody>
      </p:sp>
      <p:sp>
        <p:nvSpPr>
          <p:cNvPr id="9" name="Заголовок 8">
            <a:extLst>
              <a:ext uri="{FF2B5EF4-FFF2-40B4-BE49-F238E27FC236}">
                <a16:creationId xmlns:a16="http://schemas.microsoft.com/office/drawing/2014/main" id="{62D03343-1BC0-4882-BFD9-901389B086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7731" y="-253069"/>
            <a:ext cx="10515600" cy="1325563"/>
          </a:xfrm>
        </p:spPr>
        <p:txBody>
          <a:bodyPr/>
          <a:lstStyle/>
          <a:p>
            <a:r>
              <a:rPr lang="ru-RU" dirty="0"/>
              <a:t>Демонстрация проекта</a:t>
            </a:r>
          </a:p>
        </p:txBody>
      </p:sp>
    </p:spTree>
    <p:extLst>
      <p:ext uri="{BB962C8B-B14F-4D97-AF65-F5344CB8AC3E}">
        <p14:creationId xmlns:p14="http://schemas.microsoft.com/office/powerpoint/2010/main" val="12429598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4C7BFE8A-258F-4D89-A855-668A35EE2350}"/>
              </a:ext>
            </a:extLst>
          </p:cNvPr>
          <p:cNvSpPr/>
          <p:nvPr/>
        </p:nvSpPr>
        <p:spPr>
          <a:xfrm>
            <a:off x="0" y="6273800"/>
            <a:ext cx="12319000" cy="584200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800" dirty="0"/>
              <a:t>Главная</a:t>
            </a:r>
            <a:endParaRPr lang="ru-RU" dirty="0"/>
          </a:p>
        </p:txBody>
      </p:sp>
      <p:sp>
        <p:nvSpPr>
          <p:cNvPr id="9" name="Заголовок 8">
            <a:extLst>
              <a:ext uri="{FF2B5EF4-FFF2-40B4-BE49-F238E27FC236}">
                <a16:creationId xmlns:a16="http://schemas.microsoft.com/office/drawing/2014/main" id="{62D03343-1BC0-4882-BFD9-901389B086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1556" y="-344556"/>
            <a:ext cx="10515600" cy="1325563"/>
          </a:xfrm>
        </p:spPr>
        <p:txBody>
          <a:bodyPr/>
          <a:lstStyle/>
          <a:p>
            <a:r>
              <a:rPr lang="ru-RU" dirty="0"/>
              <a:t>Демонстрация проекта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5E27327-AE24-415B-8D63-0044DDFB04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7BA45B5-F406-4E11-87EF-2703141EAF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252" y="588779"/>
            <a:ext cx="10103495" cy="5680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4934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4C7BFE8A-258F-4D89-A855-668A35EE2350}"/>
              </a:ext>
            </a:extLst>
          </p:cNvPr>
          <p:cNvSpPr/>
          <p:nvPr/>
        </p:nvSpPr>
        <p:spPr>
          <a:xfrm>
            <a:off x="0" y="6273800"/>
            <a:ext cx="12319000" cy="584200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800" dirty="0"/>
              <a:t>О нас</a:t>
            </a:r>
            <a:endParaRPr lang="ru-RU" dirty="0"/>
          </a:p>
        </p:txBody>
      </p:sp>
      <p:sp>
        <p:nvSpPr>
          <p:cNvPr id="9" name="Заголовок 8">
            <a:extLst>
              <a:ext uri="{FF2B5EF4-FFF2-40B4-BE49-F238E27FC236}">
                <a16:creationId xmlns:a16="http://schemas.microsoft.com/office/drawing/2014/main" id="{62D03343-1BC0-4882-BFD9-901389B086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8061" y="-343659"/>
            <a:ext cx="10515600" cy="1325563"/>
          </a:xfrm>
        </p:spPr>
        <p:txBody>
          <a:bodyPr/>
          <a:lstStyle/>
          <a:p>
            <a:r>
              <a:rPr lang="ru-RU" dirty="0"/>
              <a:t>Демонстрация проекта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50CB37C-EB23-45FB-957A-8689327595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95C41A7-3327-4682-8396-65713A07A4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446" y="581298"/>
            <a:ext cx="10130108" cy="5695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2936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4C7BFE8A-258F-4D89-A855-668A35EE2350}"/>
              </a:ext>
            </a:extLst>
          </p:cNvPr>
          <p:cNvSpPr/>
          <p:nvPr/>
        </p:nvSpPr>
        <p:spPr>
          <a:xfrm>
            <a:off x="0" y="6273800"/>
            <a:ext cx="12319000" cy="584200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800" dirty="0"/>
              <a:t>О нас</a:t>
            </a:r>
            <a:endParaRPr lang="ru-RU" dirty="0"/>
          </a:p>
        </p:txBody>
      </p:sp>
      <p:sp>
        <p:nvSpPr>
          <p:cNvPr id="9" name="Заголовок 8">
            <a:extLst>
              <a:ext uri="{FF2B5EF4-FFF2-40B4-BE49-F238E27FC236}">
                <a16:creationId xmlns:a16="http://schemas.microsoft.com/office/drawing/2014/main" id="{62D03343-1BC0-4882-BFD9-901389B086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8791" y="-365118"/>
            <a:ext cx="10515600" cy="1325563"/>
          </a:xfrm>
        </p:spPr>
        <p:txBody>
          <a:bodyPr/>
          <a:lstStyle/>
          <a:p>
            <a:r>
              <a:rPr lang="ru-RU" dirty="0"/>
              <a:t>Демонстрация проекта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C675FE6-203A-42C5-BDB3-4B720B3AFB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423620B-B5F7-4E86-8F22-C0F32DD143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473" y="571193"/>
            <a:ext cx="10166053" cy="5715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641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Тема Office">
  <a:themeElements>
    <a:clrScheme name="Другая 1">
      <a:dk1>
        <a:srgbClr val="1B1C21"/>
      </a:dk1>
      <a:lt1>
        <a:srgbClr val="F4F4F4"/>
      </a:lt1>
      <a:dk2>
        <a:srgbClr val="1B1C21"/>
      </a:dk2>
      <a:lt2>
        <a:srgbClr val="C8C9CA"/>
      </a:lt2>
      <a:accent1>
        <a:srgbClr val="402FFF"/>
      </a:accent1>
      <a:accent2>
        <a:srgbClr val="EC1D35"/>
      </a:accent2>
      <a:accent3>
        <a:srgbClr val="EDEDED"/>
      </a:accent3>
      <a:accent4>
        <a:srgbClr val="FFC000"/>
      </a:accent4>
      <a:accent5>
        <a:srgbClr val="5B9BD5"/>
      </a:accent5>
      <a:accent6>
        <a:srgbClr val="70AD47"/>
      </a:accent6>
      <a:hlink>
        <a:srgbClr val="402FFF"/>
      </a:hlink>
      <a:folHlink>
        <a:srgbClr val="1B1C21"/>
      </a:folHlink>
    </a:clrScheme>
    <a:fontScheme name="JetBrainsMono">
      <a:majorFont>
        <a:latin typeface="JetBrains Mono"/>
        <a:ea typeface=""/>
        <a:cs typeface=""/>
      </a:majorFont>
      <a:minorFont>
        <a:latin typeface="JetBrains Mono Light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797</TotalTime>
  <Words>495</Words>
  <Application>Microsoft Office PowerPoint</Application>
  <PresentationFormat>Широкоэкранный</PresentationFormat>
  <Paragraphs>74</Paragraphs>
  <Slides>22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22</vt:i4>
      </vt:variant>
    </vt:vector>
  </HeadingPairs>
  <TitlesOfParts>
    <vt:vector size="29" baseType="lpstr">
      <vt:lpstr>-apple-system</vt:lpstr>
      <vt:lpstr>Arial</vt:lpstr>
      <vt:lpstr>JetBrains Mono</vt:lpstr>
      <vt:lpstr>JetBrains Mono Light</vt:lpstr>
      <vt:lpstr>Jost</vt:lpstr>
      <vt:lpstr>YS Text</vt:lpstr>
      <vt:lpstr>Тема Office</vt:lpstr>
      <vt:lpstr>веб-сервис для студенческого спортивного клуба «Code &amp; Strength Club»</vt:lpstr>
      <vt:lpstr>Описание проекта</vt:lpstr>
      <vt:lpstr>Техническая информация</vt:lpstr>
      <vt:lpstr>Функционал и фичи:</vt:lpstr>
      <vt:lpstr>Соответствие тех. заданию</vt:lpstr>
      <vt:lpstr>Демонстрация проекта</vt:lpstr>
      <vt:lpstr>Демонстрация проекта</vt:lpstr>
      <vt:lpstr>Демонстрация проекта</vt:lpstr>
      <vt:lpstr>Демонстрация проекта</vt:lpstr>
      <vt:lpstr>Демонстрация проекта</vt:lpstr>
      <vt:lpstr>Демонстрация проекта</vt:lpstr>
      <vt:lpstr>Демонстрация проекта</vt:lpstr>
      <vt:lpstr>Демонстрация проекта</vt:lpstr>
      <vt:lpstr>Демонстрация проекта</vt:lpstr>
      <vt:lpstr>Демонстрация проекта</vt:lpstr>
      <vt:lpstr>Демонстрация проекта</vt:lpstr>
      <vt:lpstr>Демонстрация проекта</vt:lpstr>
      <vt:lpstr>Демонстрация проекта</vt:lpstr>
      <vt:lpstr>Демонстрация проекта</vt:lpstr>
      <vt:lpstr>Дорожная карта проекта</vt:lpstr>
      <vt:lpstr>Состав команды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Первенство по спортивному программированию в дисциплине «программирование продуктовое»</dc:title>
  <dc:creator>Светлана Бердюкова</dc:creator>
  <cp:lastModifiedBy>User</cp:lastModifiedBy>
  <cp:revision>46</cp:revision>
  <dcterms:created xsi:type="dcterms:W3CDTF">2024-10-11T12:17:03Z</dcterms:created>
  <dcterms:modified xsi:type="dcterms:W3CDTF">2024-10-13T12:54:43Z</dcterms:modified>
</cp:coreProperties>
</file>